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1"/>
  </p:sldMasterIdLst>
  <p:notesMasterIdLst>
    <p:notesMasterId r:id="rId12"/>
  </p:notesMasterIdLst>
  <p:sldIdLst>
    <p:sldId id="297" r:id="rId2"/>
    <p:sldId id="298" r:id="rId3"/>
    <p:sldId id="299" r:id="rId4"/>
    <p:sldId id="259" r:id="rId5"/>
    <p:sldId id="265" r:id="rId6"/>
    <p:sldId id="300" r:id="rId7"/>
    <p:sldId id="301" r:id="rId8"/>
    <p:sldId id="293" r:id="rId9"/>
    <p:sldId id="294" r:id="rId10"/>
    <p:sldId id="302" r:id="rId11"/>
  </p:sldIdLst>
  <p:sldSz cx="12192000" cy="6858000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6" userDrawn="1">
          <p15:clr>
            <a:srgbClr val="A4A3A4"/>
          </p15:clr>
        </p15:guide>
        <p15:guide id="2" pos="5139" userDrawn="1">
          <p15:clr>
            <a:srgbClr val="A4A3A4"/>
          </p15:clr>
        </p15:guide>
        <p15:guide id="3" orient="horz" pos="651" userDrawn="1">
          <p15:clr>
            <a:srgbClr val="A4A3A4"/>
          </p15:clr>
        </p15:guide>
        <p15:guide id="4" pos="38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A02"/>
    <a:srgbClr val="E2837C"/>
    <a:srgbClr val="E3778E"/>
    <a:srgbClr val="D97C6E"/>
    <a:srgbClr val="3D73D7"/>
    <a:srgbClr val="D9D9D9"/>
    <a:srgbClr val="9CFF82"/>
    <a:srgbClr val="0432FF"/>
    <a:srgbClr val="E32135"/>
    <a:srgbClr val="00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18EBC1-67C3-CA43-A6AA-879902DFD5AA}" v="4" dt="2025-03-11T17:00:35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>
      <p:cViewPr varScale="1">
        <p:scale>
          <a:sx n="121" d="100"/>
          <a:sy n="121" d="100"/>
        </p:scale>
        <p:origin x="744" y="168"/>
      </p:cViewPr>
      <p:guideLst>
        <p:guide orient="horz" pos="1326"/>
        <p:guide pos="5139"/>
        <p:guide orient="horz" pos="651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A1C87A4B-0A74-F349-B188-0F9CCCD33407}" type="datetimeFigureOut">
              <a:rPr lang="en-US" smtClean="0"/>
              <a:t>4/24/25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07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2FCBD071-A65A-5D4D-8154-2C9DD5AE0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7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Title Slide (White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83462" y="1842234"/>
            <a:ext cx="10055471" cy="869447"/>
          </a:xfrm>
        </p:spPr>
        <p:txBody>
          <a:bodyPr bIns="0" anchor="ctr">
            <a:noAutofit/>
          </a:bodyPr>
          <a:lstStyle>
            <a:lvl1pPr marL="0" indent="0">
              <a:spcBef>
                <a:spcPts val="0"/>
              </a:spcBef>
              <a:buNone/>
              <a:defRPr sz="4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&lt;Presentation Title&gt;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83461" y="3403585"/>
            <a:ext cx="5363635" cy="463061"/>
          </a:xfrm>
        </p:spPr>
        <p:txBody>
          <a:bodyPr bIns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&lt;Your Name&gt;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883461" y="3876392"/>
            <a:ext cx="5363635" cy="353658"/>
          </a:xfrm>
        </p:spPr>
        <p:txBody>
          <a:bodyPr tIns="0" anchor="ctr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&lt;Title, JPL Org&gt;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891276" y="4947113"/>
            <a:ext cx="4266877" cy="353658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&lt;Date&gt;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D1DD8-6E3A-6F9A-59FF-52E24C354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9000" y="0"/>
            <a:ext cx="3673000" cy="10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16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8631"/>
            <a:ext cx="11575497" cy="5164499"/>
          </a:xfrm>
        </p:spPr>
        <p:txBody>
          <a:bodyPr/>
          <a:lstStyle>
            <a:lvl2pPr>
              <a:spcBef>
                <a:spcPts val="200"/>
              </a:spcBef>
              <a:defRPr/>
            </a:lvl2pPr>
            <a:lvl3pPr>
              <a:spcBef>
                <a:spcPts val="2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62"/>
          <p:cNvSpPr>
            <a:spLocks noChangeArrowheads="1"/>
          </p:cNvSpPr>
          <p:nvPr/>
        </p:nvSpPr>
        <p:spPr bwMode="auto">
          <a:xfrm>
            <a:off x="-3452" y="0"/>
            <a:ext cx="12192000" cy="850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Times New Roman" charset="0"/>
              <a:ea typeface="ＭＳ Ｐゴシック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99590" y="219180"/>
            <a:ext cx="8642279" cy="499324"/>
          </a:xfrm>
          <a:prstGeom prst="rect">
            <a:avLst/>
          </a:prstGeom>
        </p:spPr>
        <p:txBody>
          <a:bodyPr rIns="73152" anchor="ctr"/>
          <a:lstStyle>
            <a:lvl1pPr marL="0" indent="0" algn="l">
              <a:tabLst/>
              <a:defRPr sz="2400" b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66756" y="766359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Calibri"/>
                <a:cs typeface="Calibri"/>
              </a:rPr>
              <a:t>Mars</a:t>
            </a:r>
            <a:r>
              <a:rPr lang="en-US" sz="1000" b="1" baseline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000" b="1">
                <a:solidFill>
                  <a:schemeClr val="bg1"/>
                </a:solidFill>
                <a:latin typeface="Calibri"/>
                <a:cs typeface="Calibri"/>
              </a:rPr>
              <a:t>2020 </a:t>
            </a:r>
            <a:r>
              <a:rPr lang="en-US" sz="1000" b="0" baseline="0">
                <a:solidFill>
                  <a:schemeClr val="bg1"/>
                </a:solidFill>
                <a:latin typeface="Calibri"/>
                <a:cs typeface="Calibri"/>
              </a:rPr>
              <a:t>Project</a:t>
            </a:r>
            <a:endParaRPr lang="en-US" sz="1000" b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615985" y="6642556"/>
            <a:ext cx="556480" cy="215444"/>
          </a:xfrm>
          <a:prstGeom prst="rect">
            <a:avLst/>
          </a:prstGeom>
        </p:spPr>
        <p:txBody>
          <a:bodyPr anchor="ctr"/>
          <a:lstStyle>
            <a:lvl1pPr algn="ctr">
              <a:defRPr sz="1200"/>
            </a:lvl1pPr>
          </a:lstStyle>
          <a:p>
            <a:fld id="{91AEA8C1-5168-0C44-B09E-E1B9E5009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 rot="10800000" flipH="1">
            <a:off x="-3216" y="832619"/>
            <a:ext cx="12216384" cy="192021"/>
          </a:xfrm>
          <a:prstGeom prst="rect">
            <a:avLst/>
          </a:prstGeom>
          <a:solidFill>
            <a:srgbClr val="E32135"/>
          </a:solidFill>
          <a:ln>
            <a:noFill/>
          </a:ln>
        </p:spPr>
        <p:txBody>
          <a:bodyPr wrap="none" anchor="ctr"/>
          <a:lstStyle/>
          <a:p>
            <a:endParaRPr lang="en-US" sz="1800">
              <a:solidFill>
                <a:srgbClr val="1F498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8DD3B-8030-A683-3284-2D0405744ECF}"/>
              </a:ext>
            </a:extLst>
          </p:cNvPr>
          <p:cNvGrpSpPr/>
          <p:nvPr userDrawn="1"/>
        </p:nvGrpSpPr>
        <p:grpSpPr>
          <a:xfrm>
            <a:off x="11334750" y="52915"/>
            <a:ext cx="857250" cy="843910"/>
            <a:chOff x="9595494" y="37503"/>
            <a:chExt cx="857250" cy="843910"/>
          </a:xfrm>
        </p:grpSpPr>
        <p:pic>
          <p:nvPicPr>
            <p:cNvPr id="2" name="Image" descr="Image">
              <a:extLst>
                <a:ext uri="{FF2B5EF4-FFF2-40B4-BE49-F238E27FC236}">
                  <a16:creationId xmlns:a16="http://schemas.microsoft.com/office/drawing/2014/main" id="{446C9799-4DE7-5A26-24AA-CCF0A2DBDD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739639" y="37503"/>
              <a:ext cx="568960" cy="5689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Picture 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19C6F50-AE5F-F753-2373-0095792614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595494" y="572803"/>
              <a:ext cx="857250" cy="30861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926B1D2-F894-43D9-4D76-13B09F6DFB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5155" y="34119"/>
            <a:ext cx="2663740" cy="73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2"/>
          <p:cNvSpPr>
            <a:spLocks noChangeArrowheads="1"/>
          </p:cNvSpPr>
          <p:nvPr/>
        </p:nvSpPr>
        <p:spPr bwMode="auto">
          <a:xfrm>
            <a:off x="-3452" y="0"/>
            <a:ext cx="12192000" cy="850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Times New Roman" charset="0"/>
              <a:ea typeface="ＭＳ Ｐゴシック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99590" y="219180"/>
            <a:ext cx="8642279" cy="499324"/>
          </a:xfrm>
          <a:prstGeom prst="rect">
            <a:avLst/>
          </a:prstGeom>
        </p:spPr>
        <p:txBody>
          <a:bodyPr rIns="73152" anchor="ctr"/>
          <a:lstStyle>
            <a:lvl1pPr marL="0" indent="0" algn="l">
              <a:tabLst/>
              <a:defRPr sz="2400" b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66756" y="766359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Calibri"/>
                <a:cs typeface="Calibri"/>
              </a:rPr>
              <a:t>Mars</a:t>
            </a:r>
            <a:r>
              <a:rPr lang="en-US" sz="1000" b="1" baseline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000" b="1">
                <a:solidFill>
                  <a:schemeClr val="bg1"/>
                </a:solidFill>
                <a:latin typeface="Calibri"/>
                <a:cs typeface="Calibri"/>
              </a:rPr>
              <a:t>2020 </a:t>
            </a:r>
            <a:r>
              <a:rPr lang="en-US" sz="1000" b="0" baseline="0">
                <a:solidFill>
                  <a:schemeClr val="bg1"/>
                </a:solidFill>
                <a:latin typeface="Calibri"/>
                <a:cs typeface="Calibri"/>
              </a:rPr>
              <a:t>Project</a:t>
            </a:r>
            <a:endParaRPr lang="en-US" sz="1000" b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11615985" y="6642556"/>
            <a:ext cx="556480" cy="215444"/>
          </a:xfrm>
          <a:prstGeom prst="rect">
            <a:avLst/>
          </a:prstGeom>
        </p:spPr>
        <p:txBody>
          <a:bodyPr anchor="ctr"/>
          <a:lstStyle>
            <a:lvl1pPr algn="ctr">
              <a:defRPr sz="1200"/>
            </a:lvl1pPr>
          </a:lstStyle>
          <a:p>
            <a:fld id="{91AEA8C1-5168-0C44-B09E-E1B9E50097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 rot="10800000" flipH="1">
            <a:off x="-3216" y="832619"/>
            <a:ext cx="12216384" cy="192021"/>
          </a:xfrm>
          <a:prstGeom prst="rect">
            <a:avLst/>
          </a:prstGeom>
          <a:solidFill>
            <a:srgbClr val="E32135"/>
          </a:solidFill>
          <a:ln>
            <a:noFill/>
          </a:ln>
        </p:spPr>
        <p:txBody>
          <a:bodyPr wrap="none" anchor="ctr"/>
          <a:lstStyle/>
          <a:p>
            <a:endParaRPr lang="en-US" sz="1800">
              <a:solidFill>
                <a:srgbClr val="1F498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8DD3B-8030-A683-3284-2D0405744ECF}"/>
              </a:ext>
            </a:extLst>
          </p:cNvPr>
          <p:cNvGrpSpPr/>
          <p:nvPr userDrawn="1"/>
        </p:nvGrpSpPr>
        <p:grpSpPr>
          <a:xfrm>
            <a:off x="11334750" y="52915"/>
            <a:ext cx="857250" cy="843910"/>
            <a:chOff x="9595494" y="37503"/>
            <a:chExt cx="857250" cy="843910"/>
          </a:xfrm>
        </p:grpSpPr>
        <p:pic>
          <p:nvPicPr>
            <p:cNvPr id="2" name="Image" descr="Image">
              <a:extLst>
                <a:ext uri="{FF2B5EF4-FFF2-40B4-BE49-F238E27FC236}">
                  <a16:creationId xmlns:a16="http://schemas.microsoft.com/office/drawing/2014/main" id="{446C9799-4DE7-5A26-24AA-CCF0A2DBDD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739639" y="37503"/>
              <a:ext cx="568960" cy="56896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Picture 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19C6F50-AE5F-F753-2373-0095792614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595494" y="572803"/>
              <a:ext cx="857250" cy="30861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926B1D2-F894-43D9-4D76-13B09F6DFB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5155" y="34119"/>
            <a:ext cx="2663740" cy="73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20ED-9710-D3AB-FCCE-7FC2812FF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14521-6E62-6CF2-15C3-6AC11506B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A9805-1DDD-74CF-38CB-4CD5E63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EFD6-A97F-484C-BB26-8E9A6D332BB2}" type="datetimeFigureOut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A9688-7A06-7BB6-4A4D-85EA4EBE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0ED58-326F-D66C-C2A8-01B643E47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F69EC-6BA2-9545-A192-95FF92131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4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82870"/>
            <a:ext cx="11575497" cy="5400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346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ts val="2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ts val="2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ts val="2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ts val="2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cuweather.com/en/weather-news/accuweather-estimates-more-than-250-billion-in-damages-and-economic-loss-from-la-wildfires/173382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s.data.ca.gov/datasets/f72ebe741e3b4f0db376b4e765728339_0/about" TargetMode="External"/><Relationship Id="rId5" Type="http://schemas.openxmlformats.org/officeDocument/2006/relationships/hyperlink" Target="https://doi.org/10.5270/S5P-bj3nry0" TargetMode="External"/><Relationship Id="rId4" Type="http://schemas.openxmlformats.org/officeDocument/2006/relationships/hyperlink" Target="https://doi.org/10.5270/S5P-9bnp8q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5BD92D-D3A9-67F0-7950-5A4B24B6F0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59" y="951081"/>
            <a:ext cx="10055471" cy="869447"/>
          </a:xfrm>
        </p:spPr>
        <p:txBody>
          <a:bodyPr/>
          <a:lstStyle/>
          <a:p>
            <a:r>
              <a:rPr lang="en-US"/>
              <a:t>View of the Eaton and Palisades Fires from TROPESS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7E23DD-2FB3-5E13-2C8C-90B4C0E990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3271" y="2667175"/>
            <a:ext cx="4238729" cy="2840246"/>
          </a:xfrm>
        </p:spPr>
        <p:txBody>
          <a:bodyPr/>
          <a:lstStyle/>
          <a:p>
            <a:r>
              <a:rPr lang="en-US" sz="2400" dirty="0"/>
              <a:t>Kevin W. Bowman</a:t>
            </a:r>
            <a:r>
              <a:rPr lang="en-US" sz="2400" baseline="30000" dirty="0"/>
              <a:t>1</a:t>
            </a:r>
            <a:r>
              <a:rPr lang="en-US" sz="2400" dirty="0"/>
              <a:t>, Josh Laughner</a:t>
            </a:r>
            <a:r>
              <a:rPr lang="en-US" sz="2400" baseline="30000" dirty="0"/>
              <a:t>1</a:t>
            </a:r>
            <a:r>
              <a:rPr lang="en-US" sz="2400" dirty="0"/>
              <a:t>, Frank Werner</a:t>
            </a:r>
            <a:r>
              <a:rPr lang="en-US" sz="2400" baseline="30000" dirty="0"/>
              <a:t>1</a:t>
            </a:r>
            <a:r>
              <a:rPr lang="en-US" sz="2400" dirty="0"/>
              <a:t>, Le Kuai</a:t>
            </a:r>
            <a:r>
              <a:rPr lang="en-US" sz="2400" baseline="30000" dirty="0"/>
              <a:t>1</a:t>
            </a:r>
            <a:r>
              <a:rPr lang="en-US" sz="2400" dirty="0"/>
              <a:t>, and the full </a:t>
            </a:r>
            <a:r>
              <a:rPr lang="en-US" dirty="0"/>
              <a:t>TROPESS Team</a:t>
            </a:r>
            <a:r>
              <a:rPr lang="en-US" baseline="30000" dirty="0"/>
              <a:t>1</a:t>
            </a:r>
          </a:p>
          <a:p>
            <a:endParaRPr lang="en-US" baseline="30000" dirty="0"/>
          </a:p>
          <a:p>
            <a:r>
              <a:rPr lang="en-US" sz="2000" baseline="30000" dirty="0"/>
              <a:t>1</a:t>
            </a:r>
            <a:r>
              <a:rPr lang="en-US" sz="2000" dirty="0"/>
              <a:t>Jet Propulsion Laboratory, California Institute of Technology</a:t>
            </a:r>
            <a:endParaRPr lang="en-US" sz="20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A286C-4E2A-6009-0268-83995AE548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4788" y="6642100"/>
            <a:ext cx="557212" cy="215900"/>
          </a:xfrm>
          <a:prstGeom prst="rect">
            <a:avLst/>
          </a:prstGeom>
        </p:spPr>
        <p:txBody>
          <a:bodyPr/>
          <a:lstStyle/>
          <a:p>
            <a:fld id="{91AEA8C1-5168-0C44-B09E-E1B9E50097B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4" name="Picture 13" descr="A picture containing ground, outdoor&#10;&#10;AI-generated content may be incorrect.">
            <a:extLst>
              <a:ext uri="{FF2B5EF4-FFF2-40B4-BE49-F238E27FC236}">
                <a16:creationId xmlns:a16="http://schemas.microsoft.com/office/drawing/2014/main" id="{2493BF34-DCCC-B66E-58E9-BBD0C2D96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700" y="1557229"/>
            <a:ext cx="7516300" cy="48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65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6C0BE5-C6C6-ABC9-F483-A5530FDBA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sz="2400" dirty="0"/>
              <a:t>The 2025 Eaton and Palisades fires significantly impacted atmospheric composition in Los Angeles. </a:t>
            </a:r>
          </a:p>
          <a:p>
            <a:r>
              <a:rPr lang="en-US" sz="2400" dirty="0"/>
              <a:t>TROPESS data revealed that the Eaton Fire transported pollution, including elevated levels of CO and NH</a:t>
            </a:r>
            <a:r>
              <a:rPr lang="en-US" sz="2400" baseline="-25000" dirty="0"/>
              <a:t>3</a:t>
            </a:r>
            <a:r>
              <a:rPr lang="en-US" sz="2400" dirty="0"/>
              <a:t>, aloft over downtown LA, while the Palisades Fire's impact was confined to the boundary layer. </a:t>
            </a:r>
          </a:p>
          <a:p>
            <a:r>
              <a:rPr lang="en-US" sz="2400" dirty="0"/>
              <a:t>TROPOMI observations indicated a substantial impact of urban fire emissions on NO</a:t>
            </a:r>
            <a:r>
              <a:rPr lang="en-US" sz="2400" baseline="-25000" dirty="0"/>
              <a:t>x</a:t>
            </a:r>
            <a:r>
              <a:rPr lang="en-US" sz="2400" dirty="0"/>
              <a:t>, with higher NO</a:t>
            </a:r>
            <a:r>
              <a:rPr lang="en-US" sz="2400" baseline="-25000" dirty="0"/>
              <a:t>2</a:t>
            </a:r>
            <a:r>
              <a:rPr lang="en-US" sz="2400" dirty="0"/>
              <a:t>:CO ratios compared to previous wildfire observations. </a:t>
            </a:r>
          </a:p>
          <a:p>
            <a:r>
              <a:rPr lang="en-US" sz="2400" dirty="0"/>
              <a:t>This suggests potentially higher fire temperatures, lofted fire plumes, or different emission characteristics from urban fires.</a:t>
            </a:r>
          </a:p>
          <a:p>
            <a:endParaRPr lang="en-US" sz="2400" dirty="0"/>
          </a:p>
          <a:p>
            <a:r>
              <a:rPr lang="en-US" sz="2400" dirty="0"/>
              <a:t>We will continue to analyze these results and will present those findings at the Gordon Research Conference in 2025.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E6C27C0-C404-89C2-61CD-8BECC3E0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Conclusions/Future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ECB72-6D4A-E1DE-8CD7-026E8BA1E4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AEA8C1-5168-0C44-B09E-E1B9E50097B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7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001EAF-9313-8DFB-56B0-916D59623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0" i="0" u="none" strike="noStrike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The Eaton Fire destroyed over 9,400 structures, while the Palisades Fire led to the loss of approximately 6,837 homes and buildings, including historic landmarks and businesses.</a:t>
            </a:r>
          </a:p>
          <a:p>
            <a:r>
              <a:rPr lang="en-US" sz="2800" b="0" i="0" u="none" strike="noStrike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The combined death toll from both fires stands at 29 confirmed fatalities, with many others suffering injuries.</a:t>
            </a:r>
          </a:p>
          <a:p>
            <a:r>
              <a:rPr lang="en-US" sz="2800" b="0" i="0" u="none" strike="noStrike">
                <a:solidFill>
                  <a:srgbClr val="131313"/>
                </a:solidFill>
                <a:effectLst/>
                <a:latin typeface="Candara" panose="020E0502030303020204" pitchFamily="34" charset="0"/>
              </a:rPr>
              <a:t>AccuWeather estimated that the total damage plus broader economic slowdown would add up </a:t>
            </a:r>
            <a:r>
              <a:rPr lang="en-US" sz="2800" b="0" i="0">
                <a:effectLst/>
                <a:latin typeface="Candara" panose="020E05020303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between $250 billion and $275 billion.</a:t>
            </a:r>
          </a:p>
          <a:p>
            <a:r>
              <a:rPr lang="en-US" sz="2800" b="0" i="0" u="none" strike="noStrike">
                <a:solidFill>
                  <a:srgbClr val="131313"/>
                </a:solidFill>
                <a:effectLst/>
                <a:latin typeface="Candara" panose="020E0502030303020204" pitchFamily="34" charset="0"/>
              </a:rPr>
              <a:t>That would make the 2025 Los Angeles fires the costliest natural disaster in US history</a:t>
            </a:r>
            <a:r>
              <a:rPr lang="en-US" sz="2800" u="none" strike="noStrike">
                <a:solidFill>
                  <a:srgbClr val="131313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7330A5-8682-C1E7-D50F-9AB43437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Candara" panose="020E0502030303020204" pitchFamily="34" charset="0"/>
              </a:rPr>
              <a:t>A new standard for destruction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5C9-51D5-A2C6-C78D-2E2D86F067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AEA8C1-5168-0C44-B09E-E1B9E50097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79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CA14FD-2A15-E6F0-2CC1-297B23D1D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/>
              <a:t>The impact of this fire on atmospheric composition is being investigated. </a:t>
            </a:r>
          </a:p>
          <a:p>
            <a:pPr marL="0" indent="0">
              <a:buNone/>
            </a:pPr>
            <a:endParaRPr lang="en-US" sz="5400"/>
          </a:p>
          <a:p>
            <a:pPr marL="0" indent="0" algn="ctr">
              <a:buNone/>
            </a:pPr>
            <a:r>
              <a:rPr lang="en-US" sz="5400"/>
              <a:t>This is what we know so far from TROPESS.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2617E2-947D-174E-4A26-150CE115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A1D2E-7355-F302-E137-53E0B16B0D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AEA8C1-5168-0C44-B09E-E1B9E50097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67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E03D0-1086-459A-119C-E581F05D0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AI-generated content may be incorrect.">
            <a:extLst>
              <a:ext uri="{FF2B5EF4-FFF2-40B4-BE49-F238E27FC236}">
                <a16:creationId xmlns:a16="http://schemas.microsoft.com/office/drawing/2014/main" id="{AFA3F2E8-4DAA-6E89-C35B-ABF9B8E4D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156"/>
          <a:stretch/>
        </p:blipFill>
        <p:spPr>
          <a:xfrm>
            <a:off x="618108" y="1111210"/>
            <a:ext cx="5571454" cy="57467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12FAF3-AAE1-111E-90D0-DE9113AC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3" y="118782"/>
            <a:ext cx="9191251" cy="499324"/>
          </a:xfrm>
        </p:spPr>
        <p:txBody>
          <a:bodyPr/>
          <a:lstStyle/>
          <a:p>
            <a:r>
              <a:rPr lang="en-US"/>
              <a:t>TROPOMI and TROPESS </a:t>
            </a:r>
            <a:r>
              <a:rPr lang="en-US" err="1"/>
              <a:t>CrIS</a:t>
            </a:r>
            <a:r>
              <a:rPr lang="en-US"/>
              <a:t> CO show distinct spatial patterns</a:t>
            </a:r>
          </a:p>
        </p:txBody>
      </p:sp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4DD99183-242C-9943-BB43-49D1356E9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229" y="1133842"/>
            <a:ext cx="5301587" cy="560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DDD89-6175-3126-1010-442327781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AI-generated content may be incorrect.">
            <a:extLst>
              <a:ext uri="{FF2B5EF4-FFF2-40B4-BE49-F238E27FC236}">
                <a16:creationId xmlns:a16="http://schemas.microsoft.com/office/drawing/2014/main" id="{DE200ECB-13C3-F760-D992-737D598E7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68" y="4347918"/>
            <a:ext cx="4533532" cy="23925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E875D6-DF94-BD61-718C-4322888BF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Pacific Palisades and Eaton Canyon seen from JPSS1/</a:t>
            </a:r>
            <a:r>
              <a:rPr lang="en-US" err="1"/>
              <a:t>CrIS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6C92B-71B6-A620-194D-BBC9E274B0BD}"/>
              </a:ext>
            </a:extLst>
          </p:cNvPr>
          <p:cNvSpPr txBox="1"/>
          <p:nvPr/>
        </p:nvSpPr>
        <p:spPr>
          <a:xfrm>
            <a:off x="420415" y="1114412"/>
            <a:ext cx="6600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Enhanced CO anomalies near Santa Monica are observed on Jan 7</a:t>
            </a:r>
            <a:r>
              <a:rPr lang="en-US" baseline="30000"/>
              <a:t>th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On Jan 9</a:t>
            </a:r>
            <a:r>
              <a:rPr lang="en-US" baseline="30000"/>
              <a:t>th</a:t>
            </a:r>
            <a:r>
              <a:rPr lang="en-US"/>
              <a:t>, CO plumes from the Eaton Canyon fire were elevated over Los Angeles.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CrIS</a:t>
            </a:r>
            <a:r>
              <a:rPr lang="en-US"/>
              <a:t> sensitivity suggests Eaton Canyon plumes entered the free troposphere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TROPOMI and </a:t>
            </a:r>
            <a:r>
              <a:rPr lang="en-US" err="1"/>
              <a:t>CrIS</a:t>
            </a:r>
            <a:r>
              <a:rPr lang="en-US"/>
              <a:t> sensitivity suggests that CO stayed near the boundary layers over the Pacific Palisades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Fire was primarily active on Jan 8-9</a:t>
            </a:r>
            <a:r>
              <a:rPr lang="en-US" baseline="30000"/>
              <a:t>th</a:t>
            </a:r>
            <a:r>
              <a:rPr lang="en-US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Mean CO values indicated elevated pollution at least 3 more days in the LA Basin.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985A52A7-B635-BEB0-EDB1-283AC3D6B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68" y="1456690"/>
            <a:ext cx="47752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9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A18F-2B13-EC85-8240-17B5C8141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ammonia signature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C6A5F-A181-F1AB-F4B0-8D1D78A3F997}"/>
              </a:ext>
            </a:extLst>
          </p:cNvPr>
          <p:cNvSpPr txBox="1"/>
          <p:nvPr/>
        </p:nvSpPr>
        <p:spPr>
          <a:xfrm>
            <a:off x="299589" y="4193628"/>
            <a:ext cx="10778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Elevated NH</a:t>
            </a:r>
            <a:r>
              <a:rPr lang="en-US" sz="2400" baseline="-25000" dirty="0"/>
              <a:t>3</a:t>
            </a:r>
            <a:r>
              <a:rPr lang="en-US" sz="2400" dirty="0"/>
              <a:t> is observed over Pacific Palisades and especially from the Eaton Canyon fire on Jan 9</a:t>
            </a:r>
            <a:r>
              <a:rPr lang="en-US" sz="2400" baseline="30000" dirty="0"/>
              <a:t>th </a:t>
            </a:r>
            <a:r>
              <a:rPr lang="en-US" sz="2400" dirty="0"/>
              <a:t>, consistent with observed CO. </a:t>
            </a:r>
          </a:p>
          <a:p>
            <a:endParaRPr lang="en-US" sz="2400" dirty="0"/>
          </a:p>
          <a:p>
            <a:r>
              <a:rPr lang="en-US" sz="2400" dirty="0"/>
              <a:t>Increased NH</a:t>
            </a:r>
            <a:r>
              <a:rPr lang="en-US" sz="2400" baseline="-25000" dirty="0"/>
              <a:t>3</a:t>
            </a:r>
            <a:r>
              <a:rPr lang="en-US" sz="2400" dirty="0"/>
              <a:t> over the ocean suggests a longer lifetime from being aloft.  </a:t>
            </a:r>
          </a:p>
        </p:txBody>
      </p:sp>
      <p:pic>
        <p:nvPicPr>
          <p:cNvPr id="12" name="Picture 11" descr="Calendar&#10;&#10;AI-generated content may be incorrect.">
            <a:extLst>
              <a:ext uri="{FF2B5EF4-FFF2-40B4-BE49-F238E27FC236}">
                <a16:creationId xmlns:a16="http://schemas.microsoft.com/office/drawing/2014/main" id="{66A13B3A-7E2D-77F1-08F2-4F40444E31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900" b="66824"/>
          <a:stretch/>
        </p:blipFill>
        <p:spPr>
          <a:xfrm>
            <a:off x="-4626" y="1087836"/>
            <a:ext cx="11448288" cy="2734743"/>
          </a:xfrm>
          <a:prstGeom prst="rect">
            <a:avLst/>
          </a:prstGeom>
        </p:spPr>
      </p:pic>
      <p:pic>
        <p:nvPicPr>
          <p:cNvPr id="13" name="Picture 12" descr="Calendar&#10;&#10;AI-generated content may be incorrect.">
            <a:extLst>
              <a:ext uri="{FF2B5EF4-FFF2-40B4-BE49-F238E27FC236}">
                <a16:creationId xmlns:a16="http://schemas.microsoft.com/office/drawing/2014/main" id="{9495CB45-6CB3-2453-A074-FBD2A67CC9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423" r="8" b="66824"/>
          <a:stretch/>
        </p:blipFill>
        <p:spPr>
          <a:xfrm>
            <a:off x="11347596" y="1245725"/>
            <a:ext cx="948939" cy="24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63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0857-B57A-CCB0-3134-91CEA1BA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04AD7-C40C-2DE0-7CDC-F456F04419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AEA8C1-5168-0C44-B09E-E1B9E50097B5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BF352-5A13-4BE8-4E52-E7F91E87AB93}"/>
              </a:ext>
            </a:extLst>
          </p:cNvPr>
          <p:cNvGrpSpPr/>
          <p:nvPr/>
        </p:nvGrpSpPr>
        <p:grpSpPr>
          <a:xfrm>
            <a:off x="4620729" y="1280178"/>
            <a:ext cx="6118654" cy="5183821"/>
            <a:chOff x="2753496" y="1531286"/>
            <a:chExt cx="6118654" cy="5183821"/>
          </a:xfrm>
        </p:grpSpPr>
        <p:pic>
          <p:nvPicPr>
            <p:cNvPr id="5" name="Content Placeholder 4" descr="Chart&#10;&#10;AI-generated content may be incorrect.">
              <a:extLst>
                <a:ext uri="{FF2B5EF4-FFF2-40B4-BE49-F238E27FC236}">
                  <a16:creationId xmlns:a16="http://schemas.microsoft.com/office/drawing/2014/main" id="{62763C7F-9F1D-8E64-5231-237767386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3496" y="1531286"/>
              <a:ext cx="6118654" cy="4696892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800DD3A-7BAA-1711-97AF-8EF5A4C5865B}"/>
                </a:ext>
              </a:extLst>
            </p:cNvPr>
            <p:cNvCxnSpPr/>
            <p:nvPr/>
          </p:nvCxnSpPr>
          <p:spPr>
            <a:xfrm flipV="1">
              <a:off x="7290892" y="4933338"/>
              <a:ext cx="0" cy="10929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E251942-DDA6-A306-FF2B-75F0006D3461}"/>
                </a:ext>
              </a:extLst>
            </p:cNvPr>
            <p:cNvCxnSpPr/>
            <p:nvPr/>
          </p:nvCxnSpPr>
          <p:spPr>
            <a:xfrm flipV="1">
              <a:off x="4909750" y="4933338"/>
              <a:ext cx="0" cy="10929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922D9A-74C6-DE2C-AF8B-C94D35014F5E}"/>
                </a:ext>
              </a:extLst>
            </p:cNvPr>
            <p:cNvSpPr txBox="1"/>
            <p:nvPr/>
          </p:nvSpPr>
          <p:spPr>
            <a:xfrm>
              <a:off x="4085152" y="6068776"/>
              <a:ext cx="16244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Eaton fire and </a:t>
              </a:r>
            </a:p>
            <a:p>
              <a:r>
                <a:rPr lang="en-US"/>
                <a:t>Palisades fire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9C28CE-0620-8154-2F3B-0812DDA106A2}"/>
                </a:ext>
              </a:extLst>
            </p:cNvPr>
            <p:cNvSpPr txBox="1"/>
            <p:nvPr/>
          </p:nvSpPr>
          <p:spPr>
            <a:xfrm>
              <a:off x="6633469" y="6159615"/>
              <a:ext cx="1314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Hughes fire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C02AFFD-B086-CB0E-9C5C-E48A49B02C19}"/>
              </a:ext>
            </a:extLst>
          </p:cNvPr>
          <p:cNvSpPr txBox="1"/>
          <p:nvPr/>
        </p:nvSpPr>
        <p:spPr>
          <a:xfrm>
            <a:off x="472966" y="1629103"/>
            <a:ext cx="40044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NH</a:t>
            </a:r>
            <a:r>
              <a:rPr lang="en-US" sz="2400" baseline="-25000" dirty="0"/>
              <a:t>3</a:t>
            </a:r>
            <a:r>
              <a:rPr lang="en-US" sz="2400" dirty="0"/>
              <a:t> values were over 10x higher than background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general, elevated NH</a:t>
            </a:r>
            <a:r>
              <a:rPr lang="en-US" sz="2400" baseline="-25000" dirty="0"/>
              <a:t>3</a:t>
            </a:r>
            <a:r>
              <a:rPr lang="en-US" sz="2400" dirty="0"/>
              <a:t> during these fires is consistent with NH</a:t>
            </a:r>
            <a:r>
              <a:rPr lang="en-US" sz="2400" baseline="-25000" dirty="0"/>
              <a:t>3</a:t>
            </a:r>
            <a:r>
              <a:rPr lang="en-US" sz="2400" dirty="0"/>
              <a:t> observed previously, e.g., 2020 LA fires. </a:t>
            </a:r>
          </a:p>
        </p:txBody>
      </p:sp>
    </p:spTree>
    <p:extLst>
      <p:ext uri="{BB962C8B-B14F-4D97-AF65-F5344CB8AC3E}">
        <p14:creationId xmlns:p14="http://schemas.microsoft.com/office/powerpoint/2010/main" val="36098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50F957-8D93-9EFA-1DF8-4698F795A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3" y="1218631"/>
            <a:ext cx="2878668" cy="5164499"/>
          </a:xfrm>
        </p:spPr>
        <p:txBody>
          <a:bodyPr>
            <a:normAutofit/>
          </a:bodyPr>
          <a:lstStyle/>
          <a:p>
            <a:r>
              <a:rPr lang="en-US" sz="1600"/>
              <a:t>TROPOMI observed enhancement of NO</a:t>
            </a:r>
            <a:r>
              <a:rPr lang="en-US" sz="1600" baseline="-25000"/>
              <a:t>2</a:t>
            </a:r>
            <a:r>
              <a:rPr lang="en-US" sz="1600"/>
              <a:t> and CO over background.</a:t>
            </a:r>
          </a:p>
          <a:p>
            <a:r>
              <a:rPr lang="en-US" sz="1600"/>
              <a:t>Background was defined as a box to the NE of the Eaton fire.</a:t>
            </a:r>
          </a:p>
          <a:p>
            <a:r>
              <a:rPr lang="en-US" sz="1600"/>
              <a:t>The fire extents as of late Jan are shown in red, and the VIIRS FRP for each day are shown as circles.</a:t>
            </a:r>
          </a:p>
          <a:p>
            <a:r>
              <a:rPr lang="en-US" sz="1600"/>
              <a:t>We are confident these enhancements are real and have several hypotheses why they are higher than previously observed for wildfires (next slide).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CCBD5D-1329-06BD-D90A-0A9B0B47A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</a:t>
            </a:r>
            <a:r>
              <a:rPr lang="en-US" baseline="-25000"/>
              <a:t>2</a:t>
            </a:r>
            <a:r>
              <a:rPr lang="en-US"/>
              <a:t>:CO enhancement ratios observed during the fires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4B49E-0D93-62F3-C579-0BEDA9EEBF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AEA8C1-5168-0C44-B09E-E1B9E50097B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A3F2AA1-7988-DE2B-4291-41D2069FE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212971" y="1142999"/>
            <a:ext cx="4389792" cy="43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891B479-6F75-81CD-9AD7-F557FB3B9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722703" y="1142999"/>
            <a:ext cx="4389792" cy="43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B26816-712C-83A3-43B2-4060C1EBE0D5}"/>
              </a:ext>
            </a:extLst>
          </p:cNvPr>
          <p:cNvSpPr txBox="1"/>
          <p:nvPr/>
        </p:nvSpPr>
        <p:spPr>
          <a:xfrm>
            <a:off x="169333" y="5723467"/>
            <a:ext cx="11446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TROPOMI NO</a:t>
            </a:r>
            <a:r>
              <a:rPr lang="en-US" sz="800" baseline="-25000"/>
              <a:t>2</a:t>
            </a:r>
            <a:r>
              <a:rPr lang="en-US" sz="800"/>
              <a:t>: </a:t>
            </a:r>
            <a:r>
              <a:rPr lang="en-US" sz="800" i="1"/>
              <a:t>Copernicus Sentinel-5P (processed by ESA), 2021, TROPOMI Level 2 Nitrogen Dioxide total column products. Version 02. European Space Agency. </a:t>
            </a:r>
            <a:r>
              <a:rPr lang="en-US" sz="800" i="1">
                <a:hlinkClick r:id="rId4"/>
              </a:rPr>
              <a:t>https://doi.org/10.5270/S5P-9bnp8q8</a:t>
            </a:r>
            <a:endParaRPr lang="en-US" sz="800" i="1"/>
          </a:p>
          <a:p>
            <a:r>
              <a:rPr lang="en-US" sz="800"/>
              <a:t>TROPOMI CO: </a:t>
            </a:r>
            <a:r>
              <a:rPr lang="en-US" sz="800" i="1"/>
              <a:t>Copernicus Sentinel-5P (processed by ESA), 2021, TROPOMI Level 2 Carbon Monoxide total column products. Version 02. European Space Agency. </a:t>
            </a:r>
            <a:r>
              <a:rPr lang="en-US" sz="800" i="1">
                <a:hlinkClick r:id="rId5"/>
              </a:rPr>
              <a:t>https://doi.org/10.5270/S5P-bj3nry0</a:t>
            </a:r>
            <a:endParaRPr lang="en-US" sz="800"/>
          </a:p>
          <a:p>
            <a:r>
              <a:rPr lang="en-US" sz="800"/>
              <a:t>Suomi-NPP VIIRS FRP: NASA VIIRS Land Science Team. VIIRS (S-NPP) I Band 375 m Active Fire Product NRT (Vector Data). NASA LANCE MODIS at the MODAPS, 2020, doi:10.5067/FIRMS/VIIRS/VNP14IMGT_NRT.002.</a:t>
            </a:r>
          </a:p>
          <a:p>
            <a:r>
              <a:rPr lang="en-US" sz="800"/>
              <a:t>Fire extent: </a:t>
            </a:r>
            <a:r>
              <a:rPr lang="en-US" sz="800">
                <a:hlinkClick r:id="rId6"/>
              </a:rPr>
              <a:t>https://gis.data.ca.gov/datasets/f72ebe741e3b4f0db376b4e765728339_0/about</a:t>
            </a:r>
            <a:r>
              <a:rPr lang="en-US" sz="800"/>
              <a:t>, last accessed 2025-01-28.</a:t>
            </a:r>
          </a:p>
        </p:txBody>
      </p:sp>
    </p:spTree>
    <p:extLst>
      <p:ext uri="{BB962C8B-B14F-4D97-AF65-F5344CB8AC3E}">
        <p14:creationId xmlns:p14="http://schemas.microsoft.com/office/powerpoint/2010/main" val="318583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0F3FA-7BCD-5BFB-7398-5B9E0D6AF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DEF6AEC-0326-7DD0-3F89-1A9FF079CD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8034656"/>
              </p:ext>
            </p:extLst>
          </p:nvPr>
        </p:nvGraphicFramePr>
        <p:xfrm>
          <a:off x="6411432" y="1219200"/>
          <a:ext cx="546941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373">
                  <a:extLst>
                    <a:ext uri="{9D8B030D-6E8A-4147-A177-3AD203B41FA5}">
                      <a16:colId xmlns:a16="http://schemas.microsoft.com/office/drawing/2014/main" val="923074734"/>
                    </a:ext>
                  </a:extLst>
                </a:gridCol>
                <a:gridCol w="3715045">
                  <a:extLst>
                    <a:ext uri="{9D8B030D-6E8A-4147-A177-3AD203B41FA5}">
                      <a16:colId xmlns:a16="http://schemas.microsoft.com/office/drawing/2014/main" val="2059712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Plume mean NO</a:t>
                      </a:r>
                      <a:r>
                        <a:rPr lang="en-US" baseline="-25000"/>
                        <a:t>2</a:t>
                      </a:r>
                      <a:r>
                        <a:rPr lang="en-US"/>
                        <a:t>:CO 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836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2025-01-08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7.93 ppb /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80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2025-01-09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13.35 ppb / ppm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61910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3793838-7825-0E68-027A-57FAFCA0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</a:t>
            </a:r>
            <a:r>
              <a:rPr lang="en-US" baseline="-25000"/>
              <a:t>2</a:t>
            </a:r>
            <a:r>
              <a:rPr lang="en-US"/>
              <a:t>:CO enhancement ratios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B0B6D-6CC8-4AF6-855D-19699090C0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AEA8C1-5168-0C44-B09E-E1B9E50097B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0974BC4-039D-4E45-58E1-39CE12309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34"/>
          <a:stretch/>
        </p:blipFill>
        <p:spPr bwMode="auto">
          <a:xfrm>
            <a:off x="8230225" y="2331720"/>
            <a:ext cx="3560585" cy="37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1E0CB-2419-726D-9467-025C438FBFF6}"/>
              </a:ext>
            </a:extLst>
          </p:cNvPr>
          <p:cNvSpPr txBox="1"/>
          <p:nvPr/>
        </p:nvSpPr>
        <p:spPr>
          <a:xfrm>
            <a:off x="299590" y="1318437"/>
            <a:ext cx="60218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Our results (top) show higher enhancement ratios than van der </a:t>
            </a:r>
            <a:r>
              <a:rPr lang="en-US" err="1"/>
              <a:t>Verle</a:t>
            </a:r>
            <a:r>
              <a:rPr lang="en-US"/>
              <a:t> (bottom), who looked at more regional fires.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have three hypotheses for this difference that we plan to explore: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/>
              <a:t>Higher fire temperatures.</a:t>
            </a:r>
            <a:r>
              <a:rPr lang="en-US"/>
              <a:t> NO</a:t>
            </a:r>
            <a:r>
              <a:rPr lang="en-US" baseline="-25000"/>
              <a:t>2</a:t>
            </a:r>
            <a:r>
              <a:rPr lang="en-US"/>
              <a:t>:CO ratios are generally larger for hotter fires, implying that the LA fires were hotter than usual.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/>
              <a:t>Lofted fire plumes.</a:t>
            </a:r>
            <a:r>
              <a:rPr lang="en-US"/>
              <a:t> NO</a:t>
            </a:r>
            <a:r>
              <a:rPr lang="en-US" baseline="-25000"/>
              <a:t>2</a:t>
            </a:r>
            <a:r>
              <a:rPr lang="en-US"/>
              <a:t> retrievals may return a larger NO</a:t>
            </a:r>
            <a:r>
              <a:rPr lang="en-US" baseline="-25000"/>
              <a:t>2</a:t>
            </a:r>
            <a:r>
              <a:rPr lang="en-US"/>
              <a:t> value when the NO</a:t>
            </a:r>
            <a:r>
              <a:rPr lang="en-US" baseline="-25000"/>
              <a:t>2</a:t>
            </a:r>
            <a:r>
              <a:rPr lang="en-US"/>
              <a:t> is at a higher altitude and not accounted for in the </a:t>
            </a:r>
            <a:r>
              <a:rPr lang="en-US" i="1"/>
              <a:t>a priori</a:t>
            </a:r>
            <a:r>
              <a:rPr lang="en-US"/>
              <a:t> profile.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/>
              <a:t>Different emissions from urban fires.</a:t>
            </a:r>
            <a:r>
              <a:rPr lang="en-US"/>
              <a:t> Emissions from burned buildings may produce a different NO</a:t>
            </a:r>
            <a:r>
              <a:rPr lang="en-US" baseline="-25000"/>
              <a:t>2</a:t>
            </a:r>
            <a:r>
              <a:rPr lang="en-US"/>
              <a:t>:CO ratio than purely wildland fires.</a:t>
            </a:r>
            <a:endParaRPr lang="en-US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9C30A9-FAEB-BD85-3829-E5255F7B7E43}"/>
              </a:ext>
            </a:extLst>
          </p:cNvPr>
          <p:cNvSpPr txBox="1"/>
          <p:nvPr/>
        </p:nvSpPr>
        <p:spPr>
          <a:xfrm>
            <a:off x="8127999" y="6095645"/>
            <a:ext cx="41834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Table 2 (cropped) from van der Velde, I. R., et al.: Biomass burning combustion efficiency observed from space using measurements of CO and NO</a:t>
            </a:r>
            <a:r>
              <a:rPr lang="en-US" sz="800" baseline="-25000"/>
              <a:t>2</a:t>
            </a:r>
            <a:r>
              <a:rPr lang="en-US" sz="800"/>
              <a:t> by the </a:t>
            </a:r>
            <a:r>
              <a:rPr lang="en-US" sz="800" err="1"/>
              <a:t>TROPOspheric</a:t>
            </a:r>
            <a:r>
              <a:rPr lang="en-US" sz="800"/>
              <a:t> Monitoring Instrument (TROPOMI), Atmos. Chem. Phys., 21, 597–616, https://</a:t>
            </a:r>
            <a:r>
              <a:rPr lang="en-US" sz="800" err="1"/>
              <a:t>doi.org</a:t>
            </a:r>
            <a:r>
              <a:rPr lang="en-US" sz="800"/>
              <a:t>/10.5194/acp-21-597-2021, 2021.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6BD492-4016-D710-72E0-ACB96D62A56D}"/>
              </a:ext>
            </a:extLst>
          </p:cNvPr>
          <p:cNvSpPr/>
          <p:nvPr/>
        </p:nvSpPr>
        <p:spPr>
          <a:xfrm>
            <a:off x="8230225" y="2946400"/>
            <a:ext cx="3560585" cy="24553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46479-6A3A-6DE2-B6DB-4616A7901178}"/>
              </a:ext>
            </a:extLst>
          </p:cNvPr>
          <p:cNvSpPr txBox="1"/>
          <p:nvPr/>
        </p:nvSpPr>
        <p:spPr>
          <a:xfrm>
            <a:off x="6096000" y="2832416"/>
            <a:ext cx="213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</a:rPr>
              <a:t>Highest ER observed by van der Velde</a:t>
            </a:r>
          </a:p>
        </p:txBody>
      </p:sp>
    </p:spTree>
    <p:extLst>
      <p:ext uri="{BB962C8B-B14F-4D97-AF65-F5344CB8AC3E}">
        <p14:creationId xmlns:p14="http://schemas.microsoft.com/office/powerpoint/2010/main" val="672388924"/>
      </p:ext>
    </p:extLst>
  </p:cSld>
  <p:clrMapOvr>
    <a:masterClrMapping/>
  </p:clrMapOvr>
</p:sld>
</file>

<file path=ppt/theme/theme1.xml><?xml version="1.0" encoding="utf-8"?>
<a:theme xmlns:a="http://schemas.openxmlformats.org/drawingml/2006/main" name="Section398 (based on 2020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-12-13 - Laughner - TROPESS Joint CO" id="{E6930A4F-450D-BE4B-816D-49B10555DABA}" vid="{F04D0202-5260-394A-9152-01E07B6D62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Section398 (based on 2020)</Template>
  <TotalTime>17</TotalTime>
  <Words>878</Words>
  <Application>Microsoft Macintosh PowerPoint</Application>
  <PresentationFormat>Widescreen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Candara</vt:lpstr>
      <vt:lpstr>Times New Roman</vt:lpstr>
      <vt:lpstr>Section398 (based on 2020)</vt:lpstr>
      <vt:lpstr>PowerPoint Presentation</vt:lpstr>
      <vt:lpstr>A new standard for destruction</vt:lpstr>
      <vt:lpstr>PowerPoint Presentation</vt:lpstr>
      <vt:lpstr>TROPOMI and TROPESS CrIS CO show distinct spatial patterns</vt:lpstr>
      <vt:lpstr>Pacific Palisades and Eaton Canyon seen from JPSS1/CrIS</vt:lpstr>
      <vt:lpstr>The ammonia signature </vt:lpstr>
      <vt:lpstr>PowerPoint Presentation</vt:lpstr>
      <vt:lpstr>NO2:CO enhancement ratios observed during the fires</vt:lpstr>
      <vt:lpstr>NO2:CO enhancement ratios</vt:lpstr>
      <vt:lpstr>Conclusions/Future Directions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Laughner, Josh (US 329I)</dc:creator>
  <cp:lastModifiedBy>Laughner, Josh (US 329I)</cp:lastModifiedBy>
  <cp:revision>3</cp:revision>
  <cp:lastPrinted>2019-08-01T16:05:34Z</cp:lastPrinted>
  <dcterms:created xsi:type="dcterms:W3CDTF">2025-01-28T17:19:10Z</dcterms:created>
  <dcterms:modified xsi:type="dcterms:W3CDTF">2025-04-24T18:40:16Z</dcterms:modified>
</cp:coreProperties>
</file>